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7" r:id="rId2"/>
    <p:sldId id="289" r:id="rId3"/>
    <p:sldId id="296" r:id="rId4"/>
    <p:sldId id="262" r:id="rId5"/>
    <p:sldId id="319" r:id="rId6"/>
    <p:sldId id="320" r:id="rId7"/>
    <p:sldId id="298" r:id="rId8"/>
    <p:sldId id="325" r:id="rId9"/>
    <p:sldId id="304" r:id="rId10"/>
    <p:sldId id="300" r:id="rId11"/>
    <p:sldId id="321" r:id="rId12"/>
    <p:sldId id="303" r:id="rId13"/>
    <p:sldId id="305" r:id="rId14"/>
    <p:sldId id="322" r:id="rId15"/>
    <p:sldId id="307" r:id="rId16"/>
    <p:sldId id="308" r:id="rId17"/>
    <p:sldId id="323" r:id="rId18"/>
    <p:sldId id="312" r:id="rId19"/>
    <p:sldId id="313" r:id="rId20"/>
    <p:sldId id="310" r:id="rId21"/>
    <p:sldId id="314" r:id="rId22"/>
    <p:sldId id="324" r:id="rId23"/>
    <p:sldId id="316" r:id="rId24"/>
    <p:sldId id="29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31"/>
    <a:srgbClr val="FF8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3" autoAdjust="0"/>
    <p:restoredTop sz="91155" autoAdjust="0"/>
  </p:normalViewPr>
  <p:slideViewPr>
    <p:cSldViewPr snapToGrid="0">
      <p:cViewPr varScale="1">
        <p:scale>
          <a:sx n="76" d="100"/>
          <a:sy n="76" d="100"/>
        </p:scale>
        <p:origin x="1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784F-E117-405D-AF7A-0C5C29412387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945D1-34E3-4EA5-B0B5-8ADB63056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6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945D1-34E3-4EA5-B0B5-8ADB63056F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48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8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91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3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28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9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48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43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92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17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951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82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C6F5-B5FE-4BEE-A0D8-E9F0FB951C51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397B5-E8DA-4D0A-A54D-6724D4F2D4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45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B93B813-D1B7-87B2-2E76-D0BF45FC1DEF}"/>
              </a:ext>
            </a:extLst>
          </p:cNvPr>
          <p:cNvSpPr/>
          <p:nvPr/>
        </p:nvSpPr>
        <p:spPr>
          <a:xfrm>
            <a:off x="0" y="1843018"/>
            <a:ext cx="12192000" cy="22476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B5FC188-6266-205F-04EA-F9ABA586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5891" y="2304058"/>
            <a:ext cx="10552440" cy="1325563"/>
          </a:xfrm>
        </p:spPr>
        <p:txBody>
          <a:bodyPr/>
          <a:lstStyle/>
          <a:p>
            <a:pPr algn="ctr"/>
            <a:r>
              <a:rPr lang="en-US" altLang="zh-CN" b="1" dirty="0">
                <a:ea typeface="Calibri" panose="020F0502020204030204" pitchFamily="34" charset="0"/>
                <a:cs typeface="Calibri" panose="020F0502020204030204" pitchFamily="34" charset="0"/>
              </a:rPr>
              <a:t>Fine-tuned SSD Model for Face Detection</a:t>
            </a:r>
            <a:endParaRPr lang="zh-CN" altLang="en-US" b="1" dirty="0"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2E34D5-05A5-39FD-5EA7-161CCF6594C8}"/>
              </a:ext>
            </a:extLst>
          </p:cNvPr>
          <p:cNvSpPr txBox="1"/>
          <p:nvPr/>
        </p:nvSpPr>
        <p:spPr>
          <a:xfrm>
            <a:off x="42389" y="5419371"/>
            <a:ext cx="6546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Group 12</a:t>
            </a:r>
          </a:p>
          <a:p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Bingwen Dong, </a:t>
            </a:r>
            <a:r>
              <a:rPr lang="en-US" altLang="zh-CN" sz="24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Jinyue</a:t>
            </a: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Chen </a:t>
            </a:r>
          </a:p>
          <a:p>
            <a:r>
              <a:rPr lang="en-US" altLang="zh-CN" sz="24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Diancheng</a:t>
            </a: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Kang, Ruiyang Dong</a:t>
            </a:r>
            <a:endParaRPr lang="zh-CN" altLang="en-US" sz="24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3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F473A-343F-D145-4261-B0083B602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13F64A-5369-48FB-EEDD-162E35A46666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21BB703-904C-10C1-F8A2-A8FF5D690C4C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3906DD7-4D37-E310-55E7-9D655936F86A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E38C8AB-AF9F-F663-C428-A97CF9ACB687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8D5B5CA-C12C-1A83-EE9D-5F1676A1FC24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197D2C1-DDFD-7482-08B2-984DD7888156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512E51B-1BF0-36D0-2E44-648E8410D17A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5FF386E-DCFE-4286-82AF-593A9198A530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FE57D52-394C-B017-22F3-4118E0523760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0826B5F2-1B99-0E7F-DBBE-9B3EB90BD67B}"/>
              </a:ext>
            </a:extLst>
          </p:cNvPr>
          <p:cNvSpPr txBox="1">
            <a:spLocks/>
          </p:cNvSpPr>
          <p:nvPr/>
        </p:nvSpPr>
        <p:spPr>
          <a:xfrm>
            <a:off x="977334" y="3799137"/>
            <a:ext cx="10649515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B57B697-04D3-C600-CF9F-3532A81F5E70}"/>
              </a:ext>
            </a:extLst>
          </p:cNvPr>
          <p:cNvSpPr txBox="1"/>
          <p:nvPr/>
        </p:nvSpPr>
        <p:spPr>
          <a:xfrm>
            <a:off x="837071" y="242100"/>
            <a:ext cx="3944901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Receptive Field Blocks (RFB)</a:t>
            </a:r>
          </a:p>
          <a:p>
            <a:pPr>
              <a:lnSpc>
                <a:spcPts val="2880"/>
              </a:lnSpc>
            </a:pPr>
            <a:endParaRPr lang="en-US" sz="2600" b="1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0E6EEFB-4E01-88C1-230A-6AFDEFC0FA7D}"/>
              </a:ext>
            </a:extLst>
          </p:cNvPr>
          <p:cNvSpPr txBox="1">
            <a:spLocks/>
          </p:cNvSpPr>
          <p:nvPr/>
        </p:nvSpPr>
        <p:spPr>
          <a:xfrm>
            <a:off x="425782" y="4122277"/>
            <a:ext cx="11374402" cy="21217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Using dilated convolutions to capture spatial context</a:t>
            </a:r>
          </a:p>
          <a:p>
            <a:pPr>
              <a:lnSpc>
                <a:spcPct val="120000"/>
              </a:lnSpc>
            </a:pPr>
            <a:r>
              <a:rPr lang="en-US" altLang="zh-CN" sz="3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Combining features from multiple scales with different receptive fields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B3E39E0-EB00-176D-8966-03B0637B6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70" y="613997"/>
            <a:ext cx="5791260" cy="335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7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93E6B-7653-87F7-322E-DEBAC4AD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50297411-67FE-AE79-A3F7-6A68F0CC2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24" y="1668154"/>
            <a:ext cx="9101809" cy="44861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kumimoji="1"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Model Description</a:t>
            </a:r>
          </a:p>
          <a:p>
            <a:pPr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 Collection and Processing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3200" dirty="0">
                <a:latin typeface="+mj-lt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Results and Evaluation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lang="zh-CN" altLang="en-US" sz="3200" dirty="0">
              <a:latin typeface="+mj-lt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1FED77EE-E5B3-E3AC-0D30-6D859FCB7840}"/>
              </a:ext>
            </a:extLst>
          </p:cNvPr>
          <p:cNvSpPr txBox="1"/>
          <p:nvPr/>
        </p:nvSpPr>
        <p:spPr>
          <a:xfrm>
            <a:off x="573824" y="625137"/>
            <a:ext cx="223745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48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Outline</a:t>
            </a:r>
            <a:endParaRPr lang="en-US" sz="36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129318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0DDFE-B310-4B8B-46F1-0BCD3FC7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1B986FB-3DD9-3829-7AE2-FEA839931DDF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8080BF-116D-5CA8-0206-98A6B1576B83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56C7944-BEF4-F1D1-A807-E27ED751EB12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372E2F4-4D0C-62C5-2266-D180376DBF67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E762CD-3304-2F2A-ECE5-E254EE532178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51BB535-3D8A-127A-0B85-CC79CE3744E0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A33FE5E-76B3-5768-F55E-84D2A1EA568B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865F9D0-0EFC-9FD3-4610-645319DF7799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5899E21-D348-8198-99F1-9667DF204D1F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E98436AE-46E1-E934-E805-60D17E73FEA2}"/>
              </a:ext>
            </a:extLst>
          </p:cNvPr>
          <p:cNvSpPr txBox="1">
            <a:spLocks/>
          </p:cNvSpPr>
          <p:nvPr/>
        </p:nvSpPr>
        <p:spPr>
          <a:xfrm>
            <a:off x="977334" y="3799137"/>
            <a:ext cx="10649515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9C53FFB0-FAAD-B9C4-F22F-92BD5449751E}"/>
              </a:ext>
            </a:extLst>
          </p:cNvPr>
          <p:cNvSpPr txBox="1"/>
          <p:nvPr/>
        </p:nvSpPr>
        <p:spPr>
          <a:xfrm>
            <a:off x="837071" y="242100"/>
            <a:ext cx="59395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Dataset Collection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13BF0F9-5B85-7EE8-C520-C81F1C53189B}"/>
              </a:ext>
            </a:extLst>
          </p:cNvPr>
          <p:cNvSpPr txBox="1">
            <a:spLocks/>
          </p:cNvSpPr>
          <p:nvPr/>
        </p:nvSpPr>
        <p:spPr>
          <a:xfrm>
            <a:off x="621172" y="708679"/>
            <a:ext cx="11214666" cy="60985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iCartoonFace Dataset: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https://paperswithcode.com/dataset/icartoonface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Masked Face Detection Dataset:</a:t>
            </a:r>
            <a:r>
              <a:rPr lang="en-US" altLang="zh-CN" sz="18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https://www.kaggle.com/datasets/sigmind/masked-face-detection-wider-dataset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b="1" dirty="0">
              <a:solidFill>
                <a:schemeClr val="accent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Custom Cartoon Dataset: </a:t>
            </a:r>
            <a:r>
              <a:rPr lang="en-US" altLang="zh-CN" sz="18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 dataset collected by crawling cartoon meme images (e.g. Joke Bear) from the internet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FE4799-40A6-C1CB-E5FB-2DF499811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28" y="1236195"/>
            <a:ext cx="2139474" cy="11302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817005-E9DA-D815-AA93-97275A01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99" y="1182330"/>
            <a:ext cx="1697954" cy="11263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89A05CB-130E-84D4-12CC-33C37AD8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22" y="3068115"/>
            <a:ext cx="1847599" cy="136043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52F32C2-8846-C381-59B1-CFC205E28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09" y="3013705"/>
            <a:ext cx="2098359" cy="14692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92E8F7A-DC01-2F67-0FB3-69E1AFBE3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356" y="5065228"/>
            <a:ext cx="1422374" cy="142237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DEFA16-3D73-7C74-0C2E-43489833F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43" y="5094860"/>
            <a:ext cx="1363110" cy="13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2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17731-B824-5F9D-9DA5-EA5F71131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F90D39-9BEE-1AEA-EFE6-BACD937CDB97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DB66ABB-9446-7EA7-FF46-8F3F99493885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8F9606B-084E-186E-F170-B2AFF7E4D7EF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1261042-EBF9-41D6-147B-1C1365BF994B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2027F31-8B15-E309-A9A7-1F7B04DE8E9B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BF802F9-8F1E-07B0-FC49-3B8DC388129E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23E8DB-67A3-B738-5440-6C7634E473CC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B61918D-DF4D-59E6-094F-D3B7BCDC17E9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5A04E65-158D-D7DC-EB77-49988D4695A5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93624C0F-A022-F0AD-7E17-26EFF7C028A6}"/>
              </a:ext>
            </a:extLst>
          </p:cNvPr>
          <p:cNvSpPr txBox="1">
            <a:spLocks/>
          </p:cNvSpPr>
          <p:nvPr/>
        </p:nvSpPr>
        <p:spPr>
          <a:xfrm>
            <a:off x="977334" y="3799137"/>
            <a:ext cx="10649515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0B08C3C-2C37-98D3-BB4C-AA2AB340BD76}"/>
              </a:ext>
            </a:extLst>
          </p:cNvPr>
          <p:cNvSpPr txBox="1"/>
          <p:nvPr/>
        </p:nvSpPr>
        <p:spPr>
          <a:xfrm>
            <a:off x="837071" y="242100"/>
            <a:ext cx="59395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Data Processing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20B62A7-8014-2981-9DD8-F826DDAB032F}"/>
              </a:ext>
            </a:extLst>
          </p:cNvPr>
          <p:cNvSpPr txBox="1">
            <a:spLocks/>
          </p:cNvSpPr>
          <p:nvPr/>
        </p:nvSpPr>
        <p:spPr>
          <a:xfrm>
            <a:off x="884075" y="4598416"/>
            <a:ext cx="10266401" cy="21217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Preprocess to retain only bounding box coordinates and label </a:t>
            </a:r>
          </a:p>
          <a:p>
            <a:pPr>
              <a:lnSpc>
                <a:spcPct val="120000"/>
              </a:lnSpc>
            </a:pPr>
            <a:r>
              <a:rPr lang="en-US" altLang="zh-CN" sz="3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Discard Irrelevant metadata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74EE7FE-57FE-D4DE-87F5-E724BF6F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3" y="849342"/>
            <a:ext cx="9252253" cy="34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53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15B11-30D5-92F0-767C-6E9635D05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B80C5E8B-30BD-10DF-6038-5FFE8821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24" y="1668154"/>
            <a:ext cx="9101809" cy="44861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kumimoji="1"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Model Description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 Collection and Processing</a:t>
            </a:r>
          </a:p>
          <a:p>
            <a:pPr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3200" b="1" dirty="0">
                <a:solidFill>
                  <a:schemeClr val="accent1"/>
                </a:solidFill>
                <a:latin typeface="+mj-lt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Results and Evaluation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lang="zh-CN" altLang="en-US" sz="3200" dirty="0">
              <a:latin typeface="+mj-lt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71AABDE1-5007-7FCE-B8DD-5F58B0D2C00D}"/>
              </a:ext>
            </a:extLst>
          </p:cNvPr>
          <p:cNvSpPr txBox="1"/>
          <p:nvPr/>
        </p:nvSpPr>
        <p:spPr>
          <a:xfrm>
            <a:off x="573824" y="625137"/>
            <a:ext cx="223745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48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Outline</a:t>
            </a:r>
            <a:endParaRPr lang="en-US" sz="36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877195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D4B70-1B5C-4C45-AF3D-76D7BA2FA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ECC85E-1961-025E-2774-AA003C473191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8FD224-FFC3-B28B-1EC3-150FF07B977E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7969CAD-4019-1969-36A1-0CB367D76279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36A28FC-8BFB-D93E-265D-210F2F29C7D8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63EDA36-FF49-31C1-C138-327D9F75E070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F4298ED-8A38-9ACC-3339-B9948A612452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A980611-0C72-5E52-18D6-78F9D2749B3E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36A605C-2CA1-0C07-8870-CF3326B2ABEA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9AF3DE9-7450-D7AF-011A-996910F34E1A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472F65AD-8052-F929-00FE-BEB13DC2C82D}"/>
              </a:ext>
            </a:extLst>
          </p:cNvPr>
          <p:cNvSpPr txBox="1">
            <a:spLocks/>
          </p:cNvSpPr>
          <p:nvPr/>
        </p:nvSpPr>
        <p:spPr>
          <a:xfrm>
            <a:off x="977334" y="3799137"/>
            <a:ext cx="10649515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62C02A41-E6FF-2EDF-C925-96E3332F967A}"/>
              </a:ext>
            </a:extLst>
          </p:cNvPr>
          <p:cNvSpPr txBox="1"/>
          <p:nvPr/>
        </p:nvSpPr>
        <p:spPr>
          <a:xfrm>
            <a:off x="837071" y="242100"/>
            <a:ext cx="59395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Training Pipeline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CF1EA2-0151-BA33-5E66-4B3DFC25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49" y="151418"/>
            <a:ext cx="4959349" cy="63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67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701ED-B30B-80DA-7741-7CD4DD93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76EACA-AB58-0792-0E47-BE90E9BE3E0B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BBAB78-AB0C-CEF2-451D-54521472EAE7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A5E4782-77E7-2791-C5C9-7386B3D12FFC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2CA3D49-D35C-B396-AE32-62C3211F22EB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B806745-DCD1-2EE5-3E7B-151DBDDA96D9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0F07937-6F3F-8422-BA9F-F782AB19C8FE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1A17428-C54A-B470-31AB-1AAFC6FCD933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1F66F88-A5C3-4E4C-F336-B7462C1E4259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920A282-FF87-0D68-02D1-0B6D50E0C3A9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B42822CE-CE4D-F37F-4A51-50277F7F1538}"/>
              </a:ext>
            </a:extLst>
          </p:cNvPr>
          <p:cNvSpPr txBox="1"/>
          <p:nvPr/>
        </p:nvSpPr>
        <p:spPr>
          <a:xfrm>
            <a:off x="837071" y="242100"/>
            <a:ext cx="59395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Training Configuration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EB0A0E3-7E27-580A-8E04-0176AE9690B7}"/>
              </a:ext>
            </a:extLst>
          </p:cNvPr>
          <p:cNvSpPr txBox="1">
            <a:spLocks/>
          </p:cNvSpPr>
          <p:nvPr/>
        </p:nvSpPr>
        <p:spPr>
          <a:xfrm>
            <a:off x="906921" y="953841"/>
            <a:ext cx="10649515" cy="47738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 Augmentation: Random cropping, flipping, color adjustment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SGD with momentum and weight decay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Loss Function: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Multi-step scheduler and cosine annealing scheduler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Model Checkpointing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7D7AA45-7F3E-DC52-4AE5-E7D5F471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720" y="3019401"/>
            <a:ext cx="5861351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17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E0F6-B60E-40C9-C9DA-F8B98C95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1B318C58-CC58-5BB1-D3C9-F6B301EB3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24" y="1668154"/>
            <a:ext cx="9101809" cy="44861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kumimoji="1"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Model Description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 Collection and Processing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3200" dirty="0">
                <a:latin typeface="+mj-lt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  <a:p>
            <a:pPr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Results and Evaluation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lang="zh-CN" altLang="en-US" sz="3200" dirty="0">
              <a:latin typeface="+mj-lt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278EEC53-1076-3A9A-6EC3-7F390A5E54AC}"/>
              </a:ext>
            </a:extLst>
          </p:cNvPr>
          <p:cNvSpPr txBox="1"/>
          <p:nvPr/>
        </p:nvSpPr>
        <p:spPr>
          <a:xfrm>
            <a:off x="573824" y="625137"/>
            <a:ext cx="223745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48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Outline</a:t>
            </a:r>
            <a:endParaRPr lang="en-US" sz="36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3455377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553B-C584-1140-1441-952A68830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E978F9-922B-4140-1718-BC5BB4F720DE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E6E0B7-DCF3-B682-52EC-93C1E95846C4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CAEDB0F-8F4F-32F0-F2BD-60DCCEAE5CC3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9EEB74E-11BB-7FF9-1577-3EE09AC53F9D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69DBF91-0C10-1629-7117-542D62271101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2D39359-ED0A-1F10-E466-DDBDE023DD6B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2D10D7A-6D35-631F-4575-487ABFF38724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B864207-B685-EA15-4C9C-C4590E358921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013BBD-5508-C261-14C5-A747C733B51B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</a:t>
              </a:r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B3D8A32A-D134-4C62-161B-BA6C63186E61}"/>
              </a:ext>
            </a:extLst>
          </p:cNvPr>
          <p:cNvSpPr txBox="1"/>
          <p:nvPr/>
        </p:nvSpPr>
        <p:spPr>
          <a:xfrm>
            <a:off x="837071" y="242100"/>
            <a:ext cx="59395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Examples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86B61E7-E39A-90A9-761C-0D1690CA1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22" y="753129"/>
            <a:ext cx="5589156" cy="55891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093CD8-FF7C-729C-3572-9F15EAF10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60" y="7375967"/>
            <a:ext cx="2698483" cy="26984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FE81D5-07A4-FF4D-2FA7-CC5FC7470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99" y="7490791"/>
            <a:ext cx="3960501" cy="24753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8EF980-1298-5952-9195-E11BFEDE7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8" r="2566" b="5760"/>
          <a:stretch/>
        </p:blipFill>
        <p:spPr>
          <a:xfrm>
            <a:off x="6571481" y="-3469621"/>
            <a:ext cx="3944119" cy="26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5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C7AD-5224-2D85-1E74-BF817648C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F5CE966-7CB9-4F96-F29F-533F384F79F3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BE2AF2-6C21-267D-DCAA-1C257EFA10AF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01A984E2-663D-A5CC-7D5F-17187C650EA8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603899-BE5F-A18C-7535-49605EAFE886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98199B2-64E8-E4FB-6B7D-8B25949025E1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6191302-D4A5-C5AB-3FBE-AE60CFE09293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8F360D-91B6-463D-9A98-8D61B5ABB8BD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A2C62E-ADD4-F5BA-2084-3040B5E448BF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4F5F15E-D0C2-073C-8AA6-A78E355A1D27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</a:t>
              </a:r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1384AA56-D3B1-C05B-5EF4-C3323C4D2DD4}"/>
              </a:ext>
            </a:extLst>
          </p:cNvPr>
          <p:cNvSpPr txBox="1"/>
          <p:nvPr/>
        </p:nvSpPr>
        <p:spPr>
          <a:xfrm>
            <a:off x="837071" y="242100"/>
            <a:ext cx="59395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Examples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2FED181-6F7E-52DC-5E97-5044E3481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02" y="759857"/>
            <a:ext cx="2637569" cy="26375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118514-C294-EA43-D3D2-2B322A3D0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60" y="3635817"/>
            <a:ext cx="2698483" cy="26984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FA9C6B-89BA-D9D7-4414-D6E7ADCEA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99" y="3750641"/>
            <a:ext cx="3960501" cy="24753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47BE90A-5782-E6D1-9110-65301A81C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8" r="2566" b="5760"/>
          <a:stretch/>
        </p:blipFill>
        <p:spPr>
          <a:xfrm>
            <a:off x="6571481" y="695979"/>
            <a:ext cx="3944119" cy="269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2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2B8E6-8979-DA4B-F2AE-792CD8706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4FD6CB5E-6A04-3B48-288D-3B6508985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24" y="1668154"/>
            <a:ext cx="9101809" cy="44861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altLang="zh-CN" sz="32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Model Description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 Collection and Processing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3200" dirty="0">
                <a:latin typeface="+mj-lt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Results and Evaluation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lang="zh-CN" altLang="en-US" sz="3200" dirty="0">
              <a:latin typeface="+mj-lt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6A7D0923-19E1-7EFB-A58C-0B01D21A336A}"/>
              </a:ext>
            </a:extLst>
          </p:cNvPr>
          <p:cNvSpPr txBox="1"/>
          <p:nvPr/>
        </p:nvSpPr>
        <p:spPr>
          <a:xfrm>
            <a:off x="573824" y="625137"/>
            <a:ext cx="223745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48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Outline</a:t>
            </a:r>
            <a:endParaRPr lang="en-US" sz="36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124212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C9911-04FA-FEE8-6718-35C3C547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793F22B-6D2C-84F7-BB37-2648F5DBA5A2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B1E82C-CC3F-43A4-5E8E-95F871346DDC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A292E056-91A9-88DE-BE04-12A585CADEC6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E1A57F4-EC7E-EC94-E009-1CC0F15DAEA5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F64252-6EBC-7B3D-C750-F9709ECF05C1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C46E177-AF1C-C852-495E-0E5AFBAE886D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E891A94-41D2-C829-F647-950E379C5512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AA4B81E-7D3F-5590-33FF-ACCB13B0B4A4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A0D23A3-7DF9-AF5E-CEF8-3FDAA11B017A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EE4C021D-C5FE-EE7F-B596-F2343BA76690}"/>
              </a:ext>
            </a:extLst>
          </p:cNvPr>
          <p:cNvSpPr txBox="1">
            <a:spLocks/>
          </p:cNvSpPr>
          <p:nvPr/>
        </p:nvSpPr>
        <p:spPr>
          <a:xfrm>
            <a:off x="977334" y="3799137"/>
            <a:ext cx="10649515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0BE3FD41-F4EC-F301-83AB-372AB4FCAA22}"/>
              </a:ext>
            </a:extLst>
          </p:cNvPr>
          <p:cNvSpPr txBox="1"/>
          <p:nvPr/>
        </p:nvSpPr>
        <p:spPr>
          <a:xfrm>
            <a:off x="837071" y="242100"/>
            <a:ext cx="59395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Model Performance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467A90C-8FA5-ACCD-4B1C-8F51DAA5C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" y="2234527"/>
            <a:ext cx="11771877" cy="230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99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860FC-FC9C-7171-4C2B-BA73C604E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D7F35F-5D7D-C4C5-2D8F-A8A969D5AB69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39399C-59E2-6C55-3AC3-E8703B68BBCB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E6F6D5D-090C-DD50-E88F-60C600AAA5FC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1958721-7477-D6E1-D944-1585B1063E88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DC5A268-BF3D-6161-4E39-89E6BD5E5C3D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A072920-7297-72AA-EF51-45F0209BC581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EA6129-3F5F-4FAD-04A8-55181B60179A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2A3305D-9455-5F7D-5CB1-F513880BC6B8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7943892-3A8B-0E66-79A7-E44E5A70347C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E64FB560-7ABA-C4B4-1741-BB0CF2C4AEE9}"/>
              </a:ext>
            </a:extLst>
          </p:cNvPr>
          <p:cNvSpPr txBox="1">
            <a:spLocks/>
          </p:cNvSpPr>
          <p:nvPr/>
        </p:nvSpPr>
        <p:spPr>
          <a:xfrm>
            <a:off x="977334" y="3799137"/>
            <a:ext cx="10649515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7E645084-BE0D-5889-C31B-0914BE0EEC9D}"/>
              </a:ext>
            </a:extLst>
          </p:cNvPr>
          <p:cNvSpPr txBox="1"/>
          <p:nvPr/>
        </p:nvSpPr>
        <p:spPr>
          <a:xfrm>
            <a:off x="837071" y="242100"/>
            <a:ext cx="5939509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Pre-trained Models vs Fine-tuned Models Accuracy Comparison</a:t>
            </a: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9146F464-C7D6-1A47-7D3A-82DA4769F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82" y="2224502"/>
            <a:ext cx="11017535" cy="258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9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AC35F-54A9-388A-AC3E-F0E5EB6F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F9ACFA4E-54F0-00EC-3279-E38162DB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24" y="1668154"/>
            <a:ext cx="9101809" cy="44861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kumimoji="1"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Model Description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 Collection and Processing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3200" dirty="0">
                <a:latin typeface="+mj-lt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Results and Evaluation</a:t>
            </a:r>
          </a:p>
          <a:p>
            <a:pPr>
              <a:lnSpc>
                <a:spcPct val="1000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lang="zh-CN" altLang="en-US" sz="3200" b="1" dirty="0">
              <a:solidFill>
                <a:schemeClr val="accent1"/>
              </a:solidFill>
              <a:latin typeface="+mj-lt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7C20B267-AC87-6718-E093-B612F803A774}"/>
              </a:ext>
            </a:extLst>
          </p:cNvPr>
          <p:cNvSpPr txBox="1"/>
          <p:nvPr/>
        </p:nvSpPr>
        <p:spPr>
          <a:xfrm>
            <a:off x="573824" y="625137"/>
            <a:ext cx="223745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48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Outline</a:t>
            </a:r>
            <a:endParaRPr lang="en-US" sz="36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339518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E0403-F361-554B-9E2F-9075034A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9A7157-E504-817B-5775-367D13E47D03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679CAF-DCC0-0CFB-0D34-69E2F3A5C650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9941345-0861-4361-D055-7988375761F3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2C65D67-D643-F4CC-5D51-93508C05A777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27A8475-BF78-DBFF-41C3-355EF53A3A65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F371699-3C7D-8BF9-17CC-BACAFC6FD202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AE568A-9C47-409F-5F22-6780A85EA954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5CD7A41-3791-2563-086D-502939DFF1B2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0A8B0AD-D65E-6C29-AA2C-EFAFB9A3A9A9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</a:t>
              </a:r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ABE1F45E-B57E-F806-B57A-E5188EB874C0}"/>
              </a:ext>
            </a:extLst>
          </p:cNvPr>
          <p:cNvSpPr txBox="1"/>
          <p:nvPr/>
        </p:nvSpPr>
        <p:spPr>
          <a:xfrm>
            <a:off x="837071" y="242100"/>
            <a:ext cx="593950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Challenges and Solutions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4F7DD8F-72BC-F480-569C-8A5DDA4F181E}"/>
              </a:ext>
            </a:extLst>
          </p:cNvPr>
          <p:cNvSpPr txBox="1">
            <a:spLocks/>
          </p:cNvSpPr>
          <p:nvPr/>
        </p:nvSpPr>
        <p:spPr>
          <a:xfrm>
            <a:off x="425781" y="814568"/>
            <a:ext cx="11340305" cy="56620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Misclassification  </a:t>
            </a:r>
            <a:r>
              <a:rPr lang="zh-CN" altLang="en-US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→  </a:t>
            </a: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Fine-tuning the model with cartoon images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Corrupted Dataset Images </a:t>
            </a:r>
            <a:r>
              <a:rPr lang="zh-CN" altLang="en-US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→  </a:t>
            </a: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Filtering out during preprocessing 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Anti-Crawling Mechanism </a:t>
            </a:r>
            <a:r>
              <a:rPr lang="zh-CN" altLang="en-US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→  </a:t>
            </a: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Reducing request rate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Hardware-Specific Challenges  </a:t>
            </a:r>
            <a:r>
              <a:rPr lang="zh-CN" altLang="en-US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→  </a:t>
            </a: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Experiment different configurations, 					                                    Apply pruning techniques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Low Training Speed  </a:t>
            </a:r>
            <a:r>
              <a:rPr lang="zh-CN" altLang="en-US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→  </a:t>
            </a: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Use RTX 4090 GPU</a:t>
            </a:r>
          </a:p>
        </p:txBody>
      </p:sp>
    </p:spTree>
    <p:extLst>
      <p:ext uri="{BB962C8B-B14F-4D97-AF65-F5344CB8AC3E}">
        <p14:creationId xmlns:p14="http://schemas.microsoft.com/office/powerpoint/2010/main" val="298535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DA94A6-9BA8-3AA7-998A-1BF84BF36032}"/>
              </a:ext>
            </a:extLst>
          </p:cNvPr>
          <p:cNvSpPr txBox="1"/>
          <p:nvPr/>
        </p:nvSpPr>
        <p:spPr>
          <a:xfrm>
            <a:off x="3035300" y="2759670"/>
            <a:ext cx="676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4091955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A6DA0-653C-C9E9-002B-45523B168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8E11C4-6990-E553-AC36-EDA4D8E7C619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15A6C4-DDD4-AD95-469E-C165A301CAFA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493D0AD-C41D-EFBB-A973-9DB4C3FF5AD4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4F37F2C-F39F-DE1E-2052-9D3AB356AF9B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AAE7622-9B2A-B386-0BAC-62C912203453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E75F886-6016-D999-338B-5416943984CC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63D71F6-8359-010C-452E-A10896561E87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FE612A6-2070-3D82-307E-74132051623A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9435271-24EC-AB96-76D8-9BF9F7C1B790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0982C45-04C5-FB8E-887C-0008572F90B6}"/>
              </a:ext>
            </a:extLst>
          </p:cNvPr>
          <p:cNvSpPr txBox="1">
            <a:spLocks/>
          </p:cNvSpPr>
          <p:nvPr/>
        </p:nvSpPr>
        <p:spPr>
          <a:xfrm>
            <a:off x="160543" y="923360"/>
            <a:ext cx="6870042" cy="15055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Nowadays, many deep learning models achieve good performance in human face detection: </a:t>
            </a:r>
            <a:r>
              <a:rPr lang="en-US" altLang="zh-CN" sz="24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FaceNet</a:t>
            </a:r>
            <a:endParaRPr lang="en-US" altLang="zh-CN" sz="24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B3C9E2CD-86B6-A45B-E974-CF868FC3A17F}"/>
              </a:ext>
            </a:extLst>
          </p:cNvPr>
          <p:cNvSpPr txBox="1"/>
          <p:nvPr/>
        </p:nvSpPr>
        <p:spPr>
          <a:xfrm>
            <a:off x="837072" y="242100"/>
            <a:ext cx="2221261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Introduction</a:t>
            </a:r>
            <a:endParaRPr lang="en-US" sz="2600" b="1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  <p:pic>
        <p:nvPicPr>
          <p:cNvPr id="1026" name="Picture 2" descr="GitHub - eslamgamal97/Face-Recognition-with-FaceNet-Model">
            <a:extLst>
              <a:ext uri="{FF2B5EF4-FFF2-40B4-BE49-F238E27FC236}">
                <a16:creationId xmlns:a16="http://schemas.microsoft.com/office/drawing/2014/main" id="{A331B5FB-D831-303F-D059-7EF9BD7F6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1"/>
          <a:stretch/>
        </p:blipFill>
        <p:spPr bwMode="auto">
          <a:xfrm>
            <a:off x="4188618" y="2428940"/>
            <a:ext cx="3814764" cy="358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5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C8428-312A-6422-1BEF-01E37CD24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B8E68B-40B7-641C-420B-B988CCCB2142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B1A7A16-9260-2556-7445-42A7EDFEFE0B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9804D3E-30EC-76EA-E08D-B9873923CC93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00D2FD9-7802-7F0A-2CC6-79664FB3B341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091C83C-C09E-4771-3856-A074D3BEC0F5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9BDA2694-D9ED-8598-686E-27176A69255D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35FB22F-EFB6-982E-8A7D-AD739A3D1744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5545838-C0AA-CED5-21C5-5416182FEBA5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4A26DAE-4EE0-6A0A-A6A4-EFD096D08886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6C5B6E1-E208-5540-BC2E-2E8961713275}"/>
              </a:ext>
            </a:extLst>
          </p:cNvPr>
          <p:cNvSpPr txBox="1">
            <a:spLocks/>
          </p:cNvSpPr>
          <p:nvPr/>
        </p:nvSpPr>
        <p:spPr>
          <a:xfrm>
            <a:off x="425782" y="1142460"/>
            <a:ext cx="11588586" cy="54398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ea typeface="Calibri" panose="020F0502020204030204" pitchFamily="34" charset="0"/>
                <a:cs typeface="Calibri" panose="020F0502020204030204" pitchFamily="34" charset="0"/>
              </a:rPr>
              <a:t>Our project focuses on running a deep learning model for human and cartoon face detection on the Jetson Nano development board</a:t>
            </a:r>
            <a:endParaRPr lang="en-US" altLang="zh-CN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a typeface="Calibri" panose="020F0502020204030204" pitchFamily="34" charset="0"/>
                <a:cs typeface="Calibri" panose="020F0502020204030204" pitchFamily="34" charset="0"/>
              </a:rPr>
              <a:t>Limited computational power </a:t>
            </a:r>
            <a:r>
              <a:rPr lang="zh-CN" altLang="en-US" dirty="0">
                <a:ea typeface="黑体" panose="02010609060101010101" pitchFamily="49" charset="-122"/>
                <a:cs typeface="Calibri" panose="020F0502020204030204" pitchFamily="34" charset="0"/>
              </a:rPr>
              <a:t>→ </a:t>
            </a:r>
            <a:r>
              <a:rPr lang="en-US" altLang="zh-CN" dirty="0">
                <a:ea typeface="Calibri" panose="020F0502020204030204" pitchFamily="34" charset="0"/>
                <a:cs typeface="Calibri" panose="020F0502020204030204" pitchFamily="34" charset="0"/>
              </a:rPr>
              <a:t>Lightweight model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a typeface="Calibri" panose="020F0502020204030204" pitchFamily="34" charset="0"/>
                <a:cs typeface="Calibri" panose="020F0502020204030204" pitchFamily="34" charset="0"/>
              </a:rPr>
              <a:t>SSD (Single Shot Multibox Detector) for its balance between accuracy and efficiency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2A1FF785-5033-7E24-2815-BE0482129F1D}"/>
              </a:ext>
            </a:extLst>
          </p:cNvPr>
          <p:cNvSpPr txBox="1"/>
          <p:nvPr/>
        </p:nvSpPr>
        <p:spPr>
          <a:xfrm>
            <a:off x="837072" y="242100"/>
            <a:ext cx="2221261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Introduction</a:t>
            </a:r>
            <a:endParaRPr lang="en-US" sz="26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383385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48633-89F4-34A4-8CA8-DF4A1567C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7F6E64-7388-3889-62F9-FC82E51FB6A8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77A3B01-C200-0ED3-5AE7-E9AB006548C0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7CE51DB-27C5-24E9-7519-FC28F6AE64B3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85636D4-6930-448F-974E-797BBAE00C6B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EC9FB13-B23F-7019-EB26-864BBD735424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DE017CF-5F06-81F6-234C-DE191764D7EE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6895E66-52B3-26DE-98D8-516F44803ABC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0693172-18AC-50E8-4FA9-7EEE913110D8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D212BD7-BE15-EBC6-FCDD-DA85995753BB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621489AD-5DD0-7EB0-ADDB-AEEE909DA2E1}"/>
              </a:ext>
            </a:extLst>
          </p:cNvPr>
          <p:cNvSpPr txBox="1"/>
          <p:nvPr/>
        </p:nvSpPr>
        <p:spPr>
          <a:xfrm>
            <a:off x="837072" y="242100"/>
            <a:ext cx="2221261" cy="37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Introduction</a:t>
            </a:r>
            <a:endParaRPr lang="en-US" sz="2600" b="1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C71A32-44DA-20FD-EB0D-DC95EC856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69" y="964831"/>
            <a:ext cx="10149908" cy="534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3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387AD-F731-9558-76E5-5DADAE5FD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097C88A8-E77C-125A-484F-C8D434882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24" y="1668154"/>
            <a:ext cx="9101809" cy="448617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>
              <a:lnSpc>
                <a:spcPct val="100000"/>
              </a:lnSpc>
            </a:pPr>
            <a:r>
              <a:rPr kumimoji="1" lang="en-US" altLang="zh-CN" sz="3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Model Description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Dataset Collection and Processing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3200" dirty="0">
                <a:latin typeface="+mj-lt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Results and Evaluation</a:t>
            </a:r>
          </a:p>
          <a:p>
            <a:pPr>
              <a:lnSpc>
                <a:spcPct val="100000"/>
              </a:lnSpc>
            </a:pPr>
            <a:r>
              <a:rPr lang="en-US" altLang="zh-CN" sz="3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  <a:endParaRPr lang="zh-CN" altLang="en-US" sz="3200" dirty="0">
              <a:latin typeface="+mj-lt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19A44E84-DB5D-6F07-DE6A-83C1BB739587}"/>
              </a:ext>
            </a:extLst>
          </p:cNvPr>
          <p:cNvSpPr txBox="1"/>
          <p:nvPr/>
        </p:nvSpPr>
        <p:spPr>
          <a:xfrm>
            <a:off x="573824" y="625137"/>
            <a:ext cx="223745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48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Outline</a:t>
            </a:r>
            <a:endParaRPr lang="en-US" sz="36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365478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2E067-1740-597F-4E2D-90063CA7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97ACE4-6DAC-6EA3-AF6C-8FA1FA1B3548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E51CEF-ADF3-FFAC-46F2-6A93875B6EDD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3F31239-9061-648D-2EBA-7DAEACF1A539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18E6FEE-4A90-BDF6-CCE5-CB4AC7D89EB1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5F07E97-1ECC-E2B7-14F5-8BE89F5866C9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AA081D6-D67F-3A55-93D4-5FFC5C154F19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05B097F-1FA3-9900-DB69-97E03612FACA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1937E57-B571-F6CE-E49E-7B77CFAB139D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009F4C4-BB6E-83F4-904C-5EED87AFC414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322939E-70CB-00EE-FE88-2526C4FC1D73}"/>
              </a:ext>
            </a:extLst>
          </p:cNvPr>
          <p:cNvSpPr txBox="1">
            <a:spLocks/>
          </p:cNvSpPr>
          <p:nvPr/>
        </p:nvSpPr>
        <p:spPr>
          <a:xfrm>
            <a:off x="621172" y="3881119"/>
            <a:ext cx="10993819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Base Network: </a:t>
            </a:r>
            <a:r>
              <a:rPr lang="en-US" altLang="zh-CN" sz="2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 convolutional neural network</a:t>
            </a:r>
          </a:p>
          <a:p>
            <a:pPr>
              <a:lnSpc>
                <a:spcPct val="120000"/>
              </a:lnSpc>
            </a:pPr>
            <a:r>
              <a:rPr lang="en-US" altLang="zh-CN" sz="2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Extra Feature Layers: </a:t>
            </a:r>
            <a:r>
              <a:rPr lang="en-US" altLang="zh-CN" sz="2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Additional convolutional layers that capture multi-scale information</a:t>
            </a:r>
          </a:p>
          <a:p>
            <a:pPr>
              <a:lnSpc>
                <a:spcPct val="120000"/>
              </a:lnSpc>
            </a:pPr>
            <a:r>
              <a:rPr lang="en-US" altLang="zh-CN" sz="2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Default Boxes: </a:t>
            </a:r>
            <a:r>
              <a:rPr lang="en-US" altLang="zh-CN" sz="2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Pre-defined bounding boxes at each scale to detect objects of varying sizes</a:t>
            </a:r>
          </a:p>
          <a:p>
            <a:pPr>
              <a:lnSpc>
                <a:spcPct val="120000"/>
              </a:lnSpc>
            </a:pPr>
            <a:r>
              <a:rPr lang="en-US" altLang="zh-CN" sz="2200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Prediction Heads: </a:t>
            </a:r>
            <a:r>
              <a:rPr lang="en-US" altLang="zh-CN" sz="22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Convolutional layers that predict class scores and box offsets for each default box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E3DBE83C-37D1-AEB4-46C5-4CCF5677E1CC}"/>
              </a:ext>
            </a:extLst>
          </p:cNvPr>
          <p:cNvSpPr txBox="1"/>
          <p:nvPr/>
        </p:nvSpPr>
        <p:spPr>
          <a:xfrm>
            <a:off x="837072" y="242100"/>
            <a:ext cx="318628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Network Architecture</a:t>
            </a:r>
          </a:p>
        </p:txBody>
      </p:sp>
      <p:pic>
        <p:nvPicPr>
          <p:cNvPr id="11" name="图片 12">
            <a:extLst>
              <a:ext uri="{FF2B5EF4-FFF2-40B4-BE49-F238E27FC236}">
                <a16:creationId xmlns:a16="http://schemas.microsoft.com/office/drawing/2014/main" id="{75332AFA-6334-2B38-A3B8-E8350D009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57" y="526169"/>
            <a:ext cx="8802085" cy="33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206FC-C540-D24B-F3D4-DCE10AFAE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6D69CC-535A-D526-CC2B-3F3CA7FFE8CC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ACD86CA-4902-E5C2-6734-E4A74480A146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9B6595F-A2D1-60EF-C56F-725DEC3F68E0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0448F43-1C42-B65E-2DCF-8119CC42F612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0250FE7-2CA9-1362-F9FA-0D924013C338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4B420E3-67E1-8764-F28E-51198FE2084C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CFA4EFF-3ED4-6F44-2F1A-6F9F11F38077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47895A3-6B7D-7068-6DB3-88E1C38076CC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9ACD36C-1B41-348C-A21B-D9DE3756BEA7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59B466C-42AD-3C4A-7A2C-6C7074753AE6}"/>
              </a:ext>
            </a:extLst>
          </p:cNvPr>
          <p:cNvSpPr txBox="1">
            <a:spLocks/>
          </p:cNvSpPr>
          <p:nvPr/>
        </p:nvSpPr>
        <p:spPr>
          <a:xfrm>
            <a:off x="977334" y="3799137"/>
            <a:ext cx="10649515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CC00989B-336B-7681-DE09-352732845805}"/>
              </a:ext>
            </a:extLst>
          </p:cNvPr>
          <p:cNvSpPr txBox="1"/>
          <p:nvPr/>
        </p:nvSpPr>
        <p:spPr>
          <a:xfrm>
            <a:off x="837072" y="242100"/>
            <a:ext cx="336662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MultiBox Loss Function</a:t>
            </a:r>
            <a:endParaRPr lang="en-US" sz="2600" b="1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BFA756-6902-8B3C-F3DC-506C7F06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343" y="1134047"/>
            <a:ext cx="7192865" cy="995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78F2C7AB-4BF3-7846-1377-2BC8A140AF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743" y="970997"/>
                <a:ext cx="4416709" cy="269481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𝑐𝑜𝑛𝑓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is the classification loss, calculated using the softmax cross-entropy function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is the localization loss, computed as the Smooth L1 loss between predicted box offsets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𝑙</m:t>
                    </m:r>
                  </m:oMath>
                </a14:m>
                <a:r>
                  <a:rPr lang="en-US" altLang="zh-CN" dirty="0"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and ground truth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𝑔</m:t>
                    </m:r>
                  </m:oMath>
                </a14:m>
                <a:endParaRPr lang="en-US" altLang="zh-CN" dirty="0"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78F2C7AB-4BF3-7846-1377-2BC8A140A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3" y="970997"/>
                <a:ext cx="4416709" cy="2694815"/>
              </a:xfrm>
              <a:prstGeom prst="rect">
                <a:avLst/>
              </a:prstGeom>
              <a:blipFill>
                <a:blip r:embed="rId3"/>
                <a:stretch>
                  <a:fillRect r="-4420" b="-66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2" descr="Single Shot Detector (SSD) + Architecture of SSD">
            <a:extLst>
              <a:ext uri="{FF2B5EF4-FFF2-40B4-BE49-F238E27FC236}">
                <a16:creationId xmlns:a16="http://schemas.microsoft.com/office/drawing/2014/main" id="{406DA6F1-7199-42C4-AB73-57C38C2923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Single Shot Detector (SSD) + Architecture of SSD">
            <a:extLst>
              <a:ext uri="{FF2B5EF4-FFF2-40B4-BE49-F238E27FC236}">
                <a16:creationId xmlns:a16="http://schemas.microsoft.com/office/drawing/2014/main" id="{869D3DBA-D665-4E37-AA8E-3B3DC5C7D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924" y="3091818"/>
            <a:ext cx="70008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6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D1308-0A35-769B-1B7F-AB1E13A84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CDD746-DB0A-CFDC-DC52-755D9A235053}"/>
              </a:ext>
            </a:extLst>
          </p:cNvPr>
          <p:cNvGrpSpPr/>
          <p:nvPr/>
        </p:nvGrpSpPr>
        <p:grpSpPr>
          <a:xfrm>
            <a:off x="0" y="6582284"/>
            <a:ext cx="12192000" cy="275716"/>
            <a:chOff x="0" y="0"/>
            <a:chExt cx="24384000" cy="551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094EB0A-E4D0-AD0D-E68A-4FA8645CC82D}"/>
                </a:ext>
              </a:extLst>
            </p:cNvPr>
            <p:cNvSpPr/>
            <p:nvPr/>
          </p:nvSpPr>
          <p:spPr>
            <a:xfrm>
              <a:off x="0" y="0"/>
              <a:ext cx="24384000" cy="551434"/>
            </a:xfrm>
            <a:custGeom>
              <a:avLst/>
              <a:gdLst/>
              <a:ahLst/>
              <a:cxnLst/>
              <a:rect l="l" t="t" r="r" b="b"/>
              <a:pathLst>
                <a:path w="24384000" h="551434">
                  <a:moveTo>
                    <a:pt x="0" y="0"/>
                  </a:moveTo>
                  <a:lnTo>
                    <a:pt x="24384000" y="0"/>
                  </a:lnTo>
                  <a:lnTo>
                    <a:pt x="24384000" y="551434"/>
                  </a:lnTo>
                  <a:lnTo>
                    <a:pt x="0" y="551434"/>
                  </a:lnTo>
                  <a:close/>
                </a:path>
              </a:pathLst>
            </a:custGeom>
            <a:solidFill>
              <a:srgbClr val="2E75B6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09197D5-0A8D-2E96-FC1B-D5AB027D68EF}"/>
              </a:ext>
            </a:extLst>
          </p:cNvPr>
          <p:cNvGrpSpPr/>
          <p:nvPr/>
        </p:nvGrpSpPr>
        <p:grpSpPr>
          <a:xfrm>
            <a:off x="154193" y="159150"/>
            <a:ext cx="543192" cy="543192"/>
            <a:chOff x="0" y="0"/>
            <a:chExt cx="1086384" cy="10863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DF2FECC-BE0A-B3FD-B724-BB247DC8C0B4}"/>
                </a:ext>
              </a:extLst>
            </p:cNvPr>
            <p:cNvSpPr/>
            <p:nvPr/>
          </p:nvSpPr>
          <p:spPr>
            <a:xfrm>
              <a:off x="12700" y="12700"/>
              <a:ext cx="1060958" cy="1060958"/>
            </a:xfrm>
            <a:custGeom>
              <a:avLst/>
              <a:gdLst/>
              <a:ahLst/>
              <a:cxnLst/>
              <a:rect l="l" t="t" r="r" b="b"/>
              <a:pathLst>
                <a:path w="1060958" h="1060958">
                  <a:moveTo>
                    <a:pt x="0" y="176784"/>
                  </a:moveTo>
                  <a:cubicBezTo>
                    <a:pt x="0" y="79121"/>
                    <a:pt x="79121" y="0"/>
                    <a:pt x="176784" y="0"/>
                  </a:cubicBezTo>
                  <a:lnTo>
                    <a:pt x="884174" y="0"/>
                  </a:lnTo>
                  <a:cubicBezTo>
                    <a:pt x="981837" y="0"/>
                    <a:pt x="1060958" y="79121"/>
                    <a:pt x="1060958" y="176784"/>
                  </a:cubicBezTo>
                  <a:lnTo>
                    <a:pt x="1060958" y="884174"/>
                  </a:lnTo>
                  <a:cubicBezTo>
                    <a:pt x="1060958" y="981837"/>
                    <a:pt x="981837" y="1060958"/>
                    <a:pt x="884174" y="1060958"/>
                  </a:cubicBezTo>
                  <a:lnTo>
                    <a:pt x="176784" y="1060958"/>
                  </a:lnTo>
                  <a:cubicBezTo>
                    <a:pt x="79121" y="1060958"/>
                    <a:pt x="0" y="981837"/>
                    <a:pt x="0" y="88417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7CE5453-6ABB-8198-F139-BA5B40F1717F}"/>
                </a:ext>
              </a:extLst>
            </p:cNvPr>
            <p:cNvSpPr/>
            <p:nvPr/>
          </p:nvSpPr>
          <p:spPr>
            <a:xfrm>
              <a:off x="0" y="0"/>
              <a:ext cx="1086358" cy="1086358"/>
            </a:xfrm>
            <a:custGeom>
              <a:avLst/>
              <a:gdLst/>
              <a:ahLst/>
              <a:cxnLst/>
              <a:rect l="l" t="t" r="r" b="b"/>
              <a:pathLst>
                <a:path w="1086358" h="1086358">
                  <a:moveTo>
                    <a:pt x="0" y="189484"/>
                  </a:moveTo>
                  <a:cubicBezTo>
                    <a:pt x="0" y="84836"/>
                    <a:pt x="84836" y="0"/>
                    <a:pt x="189484" y="0"/>
                  </a:cubicBez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lnTo>
                    <a:pt x="896874" y="12700"/>
                  </a:lnTo>
                  <a:lnTo>
                    <a:pt x="896874" y="0"/>
                  </a:lnTo>
                  <a:cubicBezTo>
                    <a:pt x="1001522" y="0"/>
                    <a:pt x="1086358" y="84836"/>
                    <a:pt x="1086358" y="189484"/>
                  </a:cubicBezTo>
                  <a:lnTo>
                    <a:pt x="1086358" y="896874"/>
                  </a:lnTo>
                  <a:lnTo>
                    <a:pt x="1073658" y="896874"/>
                  </a:lnTo>
                  <a:lnTo>
                    <a:pt x="1086358" y="896874"/>
                  </a:lnTo>
                  <a:cubicBezTo>
                    <a:pt x="1086358" y="1001522"/>
                    <a:pt x="1001522" y="1086358"/>
                    <a:pt x="896874" y="1086358"/>
                  </a:cubicBezTo>
                  <a:lnTo>
                    <a:pt x="896874" y="1073658"/>
                  </a:lnTo>
                  <a:lnTo>
                    <a:pt x="896874" y="1086358"/>
                  </a:lnTo>
                  <a:lnTo>
                    <a:pt x="189484" y="1086358"/>
                  </a:lnTo>
                  <a:lnTo>
                    <a:pt x="189484" y="1073658"/>
                  </a:lnTo>
                  <a:lnTo>
                    <a:pt x="189484" y="1086358"/>
                  </a:lnTo>
                  <a:cubicBezTo>
                    <a:pt x="84836" y="1086358"/>
                    <a:pt x="0" y="1001522"/>
                    <a:pt x="0" y="896874"/>
                  </a:cubicBezTo>
                  <a:lnTo>
                    <a:pt x="0" y="189484"/>
                  </a:lnTo>
                  <a:lnTo>
                    <a:pt x="12700" y="189484"/>
                  </a:lnTo>
                  <a:lnTo>
                    <a:pt x="0" y="189484"/>
                  </a:lnTo>
                  <a:moveTo>
                    <a:pt x="25400" y="189484"/>
                  </a:moveTo>
                  <a:lnTo>
                    <a:pt x="25400" y="896874"/>
                  </a:lnTo>
                  <a:lnTo>
                    <a:pt x="12700" y="896874"/>
                  </a:lnTo>
                  <a:lnTo>
                    <a:pt x="25400" y="896874"/>
                  </a:lnTo>
                  <a:cubicBezTo>
                    <a:pt x="25400" y="987552"/>
                    <a:pt x="98933" y="1060958"/>
                    <a:pt x="189484" y="1060958"/>
                  </a:cubicBezTo>
                  <a:lnTo>
                    <a:pt x="896874" y="1060958"/>
                  </a:lnTo>
                  <a:cubicBezTo>
                    <a:pt x="987552" y="1060958"/>
                    <a:pt x="1060958" y="987425"/>
                    <a:pt x="1060958" y="896874"/>
                  </a:cubicBezTo>
                  <a:lnTo>
                    <a:pt x="1060958" y="189484"/>
                  </a:lnTo>
                  <a:lnTo>
                    <a:pt x="1073658" y="189484"/>
                  </a:lnTo>
                  <a:lnTo>
                    <a:pt x="1060958" y="189484"/>
                  </a:lnTo>
                  <a:cubicBezTo>
                    <a:pt x="1060958" y="98933"/>
                    <a:pt x="987552" y="25400"/>
                    <a:pt x="896874" y="25400"/>
                  </a:cubicBezTo>
                  <a:lnTo>
                    <a:pt x="189484" y="25400"/>
                  </a:lnTo>
                  <a:lnTo>
                    <a:pt x="189484" y="12700"/>
                  </a:lnTo>
                  <a:lnTo>
                    <a:pt x="189484" y="25400"/>
                  </a:lnTo>
                  <a:cubicBezTo>
                    <a:pt x="98933" y="25400"/>
                    <a:pt x="25400" y="98933"/>
                    <a:pt x="25400" y="189484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00ECBE8-B52E-CA7F-FCF4-896C43E1EB23}"/>
              </a:ext>
            </a:extLst>
          </p:cNvPr>
          <p:cNvGrpSpPr/>
          <p:nvPr/>
        </p:nvGrpSpPr>
        <p:grpSpPr>
          <a:xfrm>
            <a:off x="230393" y="235350"/>
            <a:ext cx="390792" cy="390792"/>
            <a:chOff x="0" y="0"/>
            <a:chExt cx="781584" cy="781584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D7CB3C1-83CC-9F1D-4F3D-168464DBA8C7}"/>
                </a:ext>
              </a:extLst>
            </p:cNvPr>
            <p:cNvSpPr/>
            <p:nvPr/>
          </p:nvSpPr>
          <p:spPr>
            <a:xfrm>
              <a:off x="12700" y="12700"/>
              <a:ext cx="756158" cy="756158"/>
            </a:xfrm>
            <a:custGeom>
              <a:avLst/>
              <a:gdLst/>
              <a:ahLst/>
              <a:cxnLst/>
              <a:rect l="l" t="t" r="r" b="b"/>
              <a:pathLst>
                <a:path w="756158" h="756158">
                  <a:moveTo>
                    <a:pt x="0" y="125984"/>
                  </a:moveTo>
                  <a:cubicBezTo>
                    <a:pt x="0" y="56388"/>
                    <a:pt x="56388" y="0"/>
                    <a:pt x="125984" y="0"/>
                  </a:cubicBezTo>
                  <a:lnTo>
                    <a:pt x="630174" y="0"/>
                  </a:lnTo>
                  <a:cubicBezTo>
                    <a:pt x="699770" y="0"/>
                    <a:pt x="756158" y="56388"/>
                    <a:pt x="756158" y="125984"/>
                  </a:cubicBezTo>
                  <a:lnTo>
                    <a:pt x="756158" y="630174"/>
                  </a:lnTo>
                  <a:cubicBezTo>
                    <a:pt x="756158" y="699770"/>
                    <a:pt x="699770" y="756158"/>
                    <a:pt x="630174" y="756158"/>
                  </a:cubicBezTo>
                  <a:lnTo>
                    <a:pt x="125984" y="756158"/>
                  </a:lnTo>
                  <a:cubicBezTo>
                    <a:pt x="56388" y="756158"/>
                    <a:pt x="0" y="699770"/>
                    <a:pt x="0" y="6301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8A9660-65E2-1511-149C-255B331ED945}"/>
                </a:ext>
              </a:extLst>
            </p:cNvPr>
            <p:cNvSpPr/>
            <p:nvPr/>
          </p:nvSpPr>
          <p:spPr>
            <a:xfrm>
              <a:off x="0" y="0"/>
              <a:ext cx="781558" cy="781558"/>
            </a:xfrm>
            <a:custGeom>
              <a:avLst/>
              <a:gdLst/>
              <a:ahLst/>
              <a:cxnLst/>
              <a:rect l="l" t="t" r="r" b="b"/>
              <a:pathLst>
                <a:path w="781558" h="781558">
                  <a:moveTo>
                    <a:pt x="0" y="138684"/>
                  </a:moveTo>
                  <a:cubicBezTo>
                    <a:pt x="0" y="62103"/>
                    <a:pt x="62103" y="0"/>
                    <a:pt x="138684" y="0"/>
                  </a:cubicBezTo>
                  <a:lnTo>
                    <a:pt x="642874" y="0"/>
                  </a:lnTo>
                  <a:lnTo>
                    <a:pt x="642874" y="12700"/>
                  </a:lnTo>
                  <a:lnTo>
                    <a:pt x="642874" y="0"/>
                  </a:lnTo>
                  <a:cubicBezTo>
                    <a:pt x="719455" y="0"/>
                    <a:pt x="781558" y="62103"/>
                    <a:pt x="781558" y="138684"/>
                  </a:cubicBezTo>
                  <a:lnTo>
                    <a:pt x="768858" y="138684"/>
                  </a:lnTo>
                  <a:lnTo>
                    <a:pt x="781558" y="138684"/>
                  </a:lnTo>
                  <a:lnTo>
                    <a:pt x="781558" y="642874"/>
                  </a:lnTo>
                  <a:lnTo>
                    <a:pt x="768858" y="642874"/>
                  </a:lnTo>
                  <a:lnTo>
                    <a:pt x="781558" y="642874"/>
                  </a:lnTo>
                  <a:cubicBezTo>
                    <a:pt x="781558" y="719455"/>
                    <a:pt x="719455" y="781558"/>
                    <a:pt x="642874" y="781558"/>
                  </a:cubicBezTo>
                  <a:lnTo>
                    <a:pt x="642874" y="768858"/>
                  </a:lnTo>
                  <a:lnTo>
                    <a:pt x="642874" y="781558"/>
                  </a:lnTo>
                  <a:lnTo>
                    <a:pt x="138684" y="781558"/>
                  </a:lnTo>
                  <a:lnTo>
                    <a:pt x="138684" y="768858"/>
                  </a:lnTo>
                  <a:lnTo>
                    <a:pt x="138684" y="781558"/>
                  </a:lnTo>
                  <a:cubicBezTo>
                    <a:pt x="62103" y="781558"/>
                    <a:pt x="0" y="719455"/>
                    <a:pt x="0" y="642874"/>
                  </a:cubicBezTo>
                  <a:lnTo>
                    <a:pt x="0" y="138684"/>
                  </a:lnTo>
                  <a:lnTo>
                    <a:pt x="12700" y="138684"/>
                  </a:lnTo>
                  <a:lnTo>
                    <a:pt x="0" y="138684"/>
                  </a:lnTo>
                  <a:moveTo>
                    <a:pt x="25400" y="138684"/>
                  </a:moveTo>
                  <a:lnTo>
                    <a:pt x="25400" y="642874"/>
                  </a:lnTo>
                  <a:lnTo>
                    <a:pt x="12700" y="642874"/>
                  </a:lnTo>
                  <a:lnTo>
                    <a:pt x="25400" y="642874"/>
                  </a:lnTo>
                  <a:cubicBezTo>
                    <a:pt x="25400" y="705485"/>
                    <a:pt x="76200" y="756158"/>
                    <a:pt x="138684" y="756158"/>
                  </a:cubicBezTo>
                  <a:lnTo>
                    <a:pt x="642874" y="756158"/>
                  </a:lnTo>
                  <a:cubicBezTo>
                    <a:pt x="705485" y="756158"/>
                    <a:pt x="756158" y="705358"/>
                    <a:pt x="756158" y="642874"/>
                  </a:cubicBezTo>
                  <a:lnTo>
                    <a:pt x="756158" y="138684"/>
                  </a:lnTo>
                  <a:cubicBezTo>
                    <a:pt x="756158" y="76200"/>
                    <a:pt x="705485" y="25400"/>
                    <a:pt x="642874" y="25400"/>
                  </a:cubicBezTo>
                  <a:lnTo>
                    <a:pt x="138684" y="25400"/>
                  </a:lnTo>
                  <a:lnTo>
                    <a:pt x="138684" y="12700"/>
                  </a:lnTo>
                  <a:lnTo>
                    <a:pt x="138684" y="25400"/>
                  </a:lnTo>
                  <a:cubicBezTo>
                    <a:pt x="76200" y="25400"/>
                    <a:pt x="25400" y="76200"/>
                    <a:pt x="25400" y="1386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5331AFE-7477-F318-C114-97D9C46238F1}"/>
                </a:ext>
              </a:extLst>
            </p:cNvPr>
            <p:cNvSpPr txBox="1"/>
            <p:nvPr/>
          </p:nvSpPr>
          <p:spPr>
            <a:xfrm>
              <a:off x="0" y="-19050"/>
              <a:ext cx="781584" cy="8006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b="1" dirty="0">
                  <a:solidFill>
                    <a:srgbClr val="0070C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ACDBDE54-82BB-778D-96D7-B555437D17E5}"/>
              </a:ext>
            </a:extLst>
          </p:cNvPr>
          <p:cNvSpPr txBox="1">
            <a:spLocks/>
          </p:cNvSpPr>
          <p:nvPr/>
        </p:nvSpPr>
        <p:spPr>
          <a:xfrm>
            <a:off x="977334" y="3799137"/>
            <a:ext cx="10649515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zh-C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BA620E2B-0893-05E1-3D2E-3F2FE98A18BB}"/>
              </a:ext>
            </a:extLst>
          </p:cNvPr>
          <p:cNvSpPr txBox="1">
            <a:spLocks/>
          </p:cNvSpPr>
          <p:nvPr/>
        </p:nvSpPr>
        <p:spPr>
          <a:xfrm>
            <a:off x="520784" y="1491042"/>
            <a:ext cx="10965803" cy="2694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Slim SSD: </a:t>
            </a:r>
            <a:r>
              <a:rPr lang="en-US" altLang="zh-CN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lightweight variant optimized for speed,  reduce the number of convolutional filters and layers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accent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RFB SSD: </a:t>
            </a:r>
            <a:r>
              <a:rPr lang="en-US" altLang="zh-CN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Incorporates Receptive Field Blocks to enhance feature extraction by capturing multi-scale and contextual information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991F5F6-ADF3-9221-EA96-5577C825DD2B}"/>
              </a:ext>
            </a:extLst>
          </p:cNvPr>
          <p:cNvSpPr txBox="1"/>
          <p:nvPr/>
        </p:nvSpPr>
        <p:spPr>
          <a:xfrm>
            <a:off x="837071" y="242100"/>
            <a:ext cx="3944901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Model</a:t>
            </a:r>
            <a:r>
              <a:rPr lang="zh-CN" altLang="en-US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 </a:t>
            </a:r>
            <a:r>
              <a:rPr lang="en-US" altLang="zh-CN" sz="2600" b="1" dirty="0">
                <a:solidFill>
                  <a:srgbClr val="00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Arimo Bold"/>
              </a:rPr>
              <a:t>Variants</a:t>
            </a:r>
            <a:endParaRPr lang="en-US" sz="2600" b="1" dirty="0">
              <a:solidFill>
                <a:srgbClr val="00000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109544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Times New Roman"/>
        <a:ea typeface=""/>
        <a:cs typeface=""/>
      </a:majorFont>
      <a:minorFont>
        <a:latin typeface="Times New Roman"/>
        <a:ea typeface="TImes New Roman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1355</TotalTime>
  <Words>499</Words>
  <Application>Microsoft Office PowerPoint</Application>
  <PresentationFormat>宽屏</PresentationFormat>
  <Paragraphs>115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Arimo Bold</vt:lpstr>
      <vt:lpstr>等线</vt:lpstr>
      <vt:lpstr>黑体</vt:lpstr>
      <vt:lpstr>Arial</vt:lpstr>
      <vt:lpstr>Calibri</vt:lpstr>
      <vt:lpstr>Cambria Math</vt:lpstr>
      <vt:lpstr>Times New Roman</vt:lpstr>
      <vt:lpstr>Office Theme</vt:lpstr>
      <vt:lpstr>Fine-tuned SSD Model for Face Detection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Group 12</dc:creator>
  <cp:lastModifiedBy>瑞阳 董</cp:lastModifiedBy>
  <cp:revision>445</cp:revision>
  <dcterms:created xsi:type="dcterms:W3CDTF">2024-08-30T09:37:02Z</dcterms:created>
  <dcterms:modified xsi:type="dcterms:W3CDTF">2025-04-10T04:09:19Z</dcterms:modified>
</cp:coreProperties>
</file>